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76" r:id="rId2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68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aristo-demo.allenai.or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aristo-demo.allenai.org" TargetMode="Externa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aristo-demo.allenai.or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algn="l"/>
            <a:r>
              <a:t>Aristo: Allen </a:t>
            </a:r>
          </a:p>
          <a:p>
            <a:pPr algn="l"/>
            <a:r>
              <a:t>AI Challenge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xfrm>
            <a:off x="2025901" y="8060066"/>
            <a:ext cx="10464801" cy="1130301"/>
          </a:xfrm>
          <a:prstGeom prst="rect">
            <a:avLst/>
          </a:prstGeom>
        </p:spPr>
        <p:txBody>
          <a:bodyPr anchor="b"/>
          <a:lstStyle/>
          <a:p>
            <a:pPr algn="r"/>
            <a:r>
              <a:t>Jeroen Craps</a:t>
            </a:r>
          </a:p>
          <a:p>
            <a:pPr algn="r"/>
            <a:r>
              <a:t>Jorik De Waen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An example</a:t>
            </a:r>
          </a:p>
        </p:txBody>
      </p:sp>
      <p:pic>
        <p:nvPicPr>
          <p:cNvPr id="150" name="Screen Shot 2017-02-17 at 21.54.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58050" y="4127644"/>
            <a:ext cx="6163139" cy="3212812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hape 151"/>
          <p:cNvSpPr>
            <a:spLocks noGrp="1"/>
          </p:cNvSpPr>
          <p:nvPr>
            <p:ph type="body" sz="half" idx="1"/>
          </p:nvPr>
        </p:nvSpPr>
        <p:spPr>
          <a:xfrm>
            <a:off x="952500" y="2590800"/>
            <a:ext cx="5444765" cy="62865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Target:</a:t>
            </a:r>
            <a:r>
              <a:t> 4th grader</a:t>
            </a:r>
          </a:p>
          <a:p>
            <a:pPr marL="0" indent="0">
              <a:buSzTx/>
              <a:buNone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Goal:</a:t>
            </a:r>
            <a:r>
              <a:t> Interpreting a figure and world modelling</a:t>
            </a:r>
          </a:p>
          <a:p>
            <a:pPr marL="0" indent="0"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Problem: </a:t>
            </a:r>
            <a:r>
              <a:rPr b="0">
                <a:latin typeface="+mn-lt"/>
                <a:ea typeface="+mn-ea"/>
                <a:cs typeface="+mn-cs"/>
                <a:sym typeface="Helvetica Light"/>
              </a:rPr>
              <a:t>Not factoid questions and requires language understanding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New pillars</a:t>
            </a:r>
          </a:p>
        </p:txBody>
      </p:sp>
      <p:sp>
        <p:nvSpPr>
          <p:cNvPr id="154" name="Shape 154"/>
          <p:cNvSpPr/>
          <p:nvPr/>
        </p:nvSpPr>
        <p:spPr>
          <a:xfrm>
            <a:off x="1593225" y="3135763"/>
            <a:ext cx="2253234" cy="52092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2479261" y="3555999"/>
            <a:ext cx="481162" cy="436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</a:t>
            </a:r>
            <a:br/>
            <a:r>
              <a:t>A</a:t>
            </a:r>
            <a:br/>
            <a:r>
              <a:t>R</a:t>
            </a:r>
            <a:br/>
            <a:r>
              <a:t>I</a:t>
            </a:r>
            <a:br/>
            <a:r>
              <a:t>E</a:t>
            </a:r>
            <a:br/>
            <a:r>
              <a:t>T</a:t>
            </a:r>
            <a:br/>
            <a:r>
              <a:t>Y</a:t>
            </a:r>
          </a:p>
        </p:txBody>
      </p:sp>
      <p:sp>
        <p:nvSpPr>
          <p:cNvPr id="156" name="Shape 156"/>
          <p:cNvSpPr/>
          <p:nvPr/>
        </p:nvSpPr>
        <p:spPr>
          <a:xfrm>
            <a:off x="4250986" y="3135763"/>
            <a:ext cx="2253234" cy="52092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5108869" y="3555999"/>
            <a:ext cx="537469" cy="436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</a:t>
            </a:r>
            <a:br/>
            <a:r>
              <a:t>O</a:t>
            </a:r>
            <a:br/>
            <a:r>
              <a:t>M</a:t>
            </a:r>
            <a:br/>
            <a:r>
              <a:t>P</a:t>
            </a:r>
            <a:br/>
            <a:r>
              <a:t>L</a:t>
            </a:r>
            <a:br/>
            <a:r>
              <a:t>E</a:t>
            </a:r>
            <a:br/>
            <a:r>
              <a:t>X</a:t>
            </a:r>
          </a:p>
        </p:txBody>
      </p:sp>
      <p:sp>
        <p:nvSpPr>
          <p:cNvPr id="158" name="Shape 158"/>
          <p:cNvSpPr/>
          <p:nvPr/>
        </p:nvSpPr>
        <p:spPr>
          <a:xfrm>
            <a:off x="6908748" y="3135763"/>
            <a:ext cx="2253234" cy="52092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7830105" y="3314700"/>
            <a:ext cx="410519" cy="485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</a:t>
            </a:r>
            <a:br/>
            <a:r>
              <a:t>O</a:t>
            </a:r>
            <a:br/>
            <a:r>
              <a:t>M</a:t>
            </a:r>
            <a:br/>
            <a:r>
              <a:t>M</a:t>
            </a:r>
            <a:br/>
            <a:r>
              <a:t>O</a:t>
            </a:r>
            <a:br/>
            <a:r>
              <a:t>N</a:t>
            </a:r>
            <a:br/>
            <a:r>
              <a:t>S</a:t>
            </a:r>
            <a:br/>
            <a:r>
              <a:t>E</a:t>
            </a:r>
            <a:br/>
            <a:r>
              <a:t>N</a:t>
            </a:r>
            <a:br/>
            <a:r>
              <a:t>S</a:t>
            </a:r>
            <a:br/>
            <a:r>
              <a:t>E</a:t>
            </a:r>
          </a:p>
        </p:txBody>
      </p:sp>
      <p:sp>
        <p:nvSpPr>
          <p:cNvPr id="160" name="Shape 160"/>
          <p:cNvSpPr/>
          <p:nvPr/>
        </p:nvSpPr>
        <p:spPr>
          <a:xfrm>
            <a:off x="9566509" y="3135763"/>
            <a:ext cx="2253234" cy="52092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10381975" y="3251199"/>
            <a:ext cx="622301" cy="497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</a:t>
            </a:r>
          </a:p>
          <a:p>
            <a:pPr>
              <a:defRPr sz="4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</a:t>
            </a:r>
          </a:p>
          <a:p>
            <a:pPr>
              <a:defRPr sz="4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</a:t>
            </a:r>
          </a:p>
          <a:p>
            <a:pPr>
              <a:defRPr sz="4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</a:t>
            </a:r>
          </a:p>
          <a:p>
            <a:pPr>
              <a:defRPr sz="4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</a:t>
            </a:r>
          </a:p>
          <a:p>
            <a:pPr>
              <a:defRPr sz="4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</a:t>
            </a:r>
          </a:p>
          <a:p>
            <a:pPr>
              <a:defRPr sz="4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</a:t>
            </a:r>
          </a:p>
          <a:p>
            <a:pPr>
              <a:defRPr sz="40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E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Why 4th grade tests?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Measurable ✓</a:t>
            </a:r>
          </a:p>
          <a:p>
            <a:pPr marL="0" indent="0"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Graduated ✓</a:t>
            </a:r>
          </a:p>
          <a:p>
            <a:pPr marL="0" indent="0"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Not game-able ✓</a:t>
            </a:r>
          </a:p>
          <a:p>
            <a:pPr marL="0" indent="0"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Ambitious </a:t>
            </a:r>
            <a:br/>
            <a:r>
              <a:t>but realistic ✓</a:t>
            </a:r>
          </a:p>
          <a:p>
            <a:pPr marL="0" indent="0"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Motivating ✓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Tackling the problem</a:t>
            </a:r>
          </a:p>
        </p:txBody>
      </p:sp>
      <p:pic>
        <p:nvPicPr>
          <p:cNvPr id="167" name="1208530312230962577jetxee_scientific_journals.svg.m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9511" y="3829044"/>
            <a:ext cx="2600146" cy="29083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Screen Shot 2017-02-18 at 14.27.35.png"/>
          <p:cNvPicPr>
            <a:picLocks noChangeAspect="1"/>
          </p:cNvPicPr>
          <p:nvPr/>
        </p:nvPicPr>
        <p:blipFill>
          <a:blip r:embed="rId3">
            <a:extLst/>
          </a:blip>
          <a:srcRect l="421" t="296" r="6094" b="2022"/>
          <a:stretch>
            <a:fillRect/>
          </a:stretch>
        </p:blipFill>
        <p:spPr>
          <a:xfrm>
            <a:off x="537736" y="6495880"/>
            <a:ext cx="2303696" cy="27912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8" h="21597" extrusionOk="0">
                <a:moveTo>
                  <a:pt x="15452" y="0"/>
                </a:moveTo>
                <a:cubicBezTo>
                  <a:pt x="15125" y="24"/>
                  <a:pt x="14912" y="53"/>
                  <a:pt x="14922" y="92"/>
                </a:cubicBezTo>
                <a:cubicBezTo>
                  <a:pt x="14946" y="178"/>
                  <a:pt x="14419" y="367"/>
                  <a:pt x="13749" y="513"/>
                </a:cubicBezTo>
                <a:cubicBezTo>
                  <a:pt x="13079" y="659"/>
                  <a:pt x="11626" y="984"/>
                  <a:pt x="10525" y="1234"/>
                </a:cubicBezTo>
                <a:cubicBezTo>
                  <a:pt x="8828" y="1621"/>
                  <a:pt x="5060" y="2078"/>
                  <a:pt x="3421" y="2097"/>
                </a:cubicBezTo>
                <a:cubicBezTo>
                  <a:pt x="3138" y="2101"/>
                  <a:pt x="3040" y="2177"/>
                  <a:pt x="3076" y="2355"/>
                </a:cubicBezTo>
                <a:cubicBezTo>
                  <a:pt x="3116" y="2553"/>
                  <a:pt x="2944" y="2636"/>
                  <a:pt x="2299" y="2739"/>
                </a:cubicBezTo>
                <a:cubicBezTo>
                  <a:pt x="1844" y="2812"/>
                  <a:pt x="1470" y="2930"/>
                  <a:pt x="1470" y="3000"/>
                </a:cubicBezTo>
                <a:cubicBezTo>
                  <a:pt x="1470" y="3175"/>
                  <a:pt x="277" y="3579"/>
                  <a:pt x="70" y="3473"/>
                </a:cubicBezTo>
                <a:cubicBezTo>
                  <a:pt x="44" y="3459"/>
                  <a:pt x="21" y="3666"/>
                  <a:pt x="0" y="4075"/>
                </a:cubicBezTo>
                <a:cubicBezTo>
                  <a:pt x="24" y="4179"/>
                  <a:pt x="52" y="4241"/>
                  <a:pt x="85" y="4235"/>
                </a:cubicBezTo>
                <a:cubicBezTo>
                  <a:pt x="186" y="4215"/>
                  <a:pt x="607" y="5266"/>
                  <a:pt x="1022" y="6581"/>
                </a:cubicBezTo>
                <a:cubicBezTo>
                  <a:pt x="1830" y="9141"/>
                  <a:pt x="3055" y="12914"/>
                  <a:pt x="4024" y="15830"/>
                </a:cubicBezTo>
                <a:cubicBezTo>
                  <a:pt x="4354" y="16824"/>
                  <a:pt x="4710" y="18310"/>
                  <a:pt x="4813" y="19131"/>
                </a:cubicBezTo>
                <a:cubicBezTo>
                  <a:pt x="4968" y="20376"/>
                  <a:pt x="5064" y="20687"/>
                  <a:pt x="5409" y="20995"/>
                </a:cubicBezTo>
                <a:cubicBezTo>
                  <a:pt x="5636" y="21198"/>
                  <a:pt x="5823" y="21419"/>
                  <a:pt x="5823" y="21486"/>
                </a:cubicBezTo>
                <a:cubicBezTo>
                  <a:pt x="5823" y="21563"/>
                  <a:pt x="5814" y="21600"/>
                  <a:pt x="5897" y="21597"/>
                </a:cubicBezTo>
                <a:cubicBezTo>
                  <a:pt x="5980" y="21594"/>
                  <a:pt x="6153" y="21551"/>
                  <a:pt x="6519" y="21462"/>
                </a:cubicBezTo>
                <a:cubicBezTo>
                  <a:pt x="8544" y="20966"/>
                  <a:pt x="12498" y="20179"/>
                  <a:pt x="13312" y="20108"/>
                </a:cubicBezTo>
                <a:cubicBezTo>
                  <a:pt x="13839" y="20062"/>
                  <a:pt x="15444" y="19958"/>
                  <a:pt x="16881" y="19877"/>
                </a:cubicBezTo>
                <a:cubicBezTo>
                  <a:pt x="20774" y="19660"/>
                  <a:pt x="21145" y="19610"/>
                  <a:pt x="21145" y="19294"/>
                </a:cubicBezTo>
                <a:cubicBezTo>
                  <a:pt x="21145" y="19147"/>
                  <a:pt x="21227" y="18987"/>
                  <a:pt x="21323" y="18938"/>
                </a:cubicBezTo>
                <a:cubicBezTo>
                  <a:pt x="21600" y="18796"/>
                  <a:pt x="21520" y="17728"/>
                  <a:pt x="21145" y="16552"/>
                </a:cubicBezTo>
                <a:cubicBezTo>
                  <a:pt x="20955" y="15955"/>
                  <a:pt x="20670" y="14236"/>
                  <a:pt x="20516" y="12725"/>
                </a:cubicBezTo>
                <a:cubicBezTo>
                  <a:pt x="20362" y="11215"/>
                  <a:pt x="20032" y="7961"/>
                  <a:pt x="19779" y="5497"/>
                </a:cubicBezTo>
                <a:lnTo>
                  <a:pt x="19320" y="1020"/>
                </a:lnTo>
                <a:lnTo>
                  <a:pt x="18591" y="1066"/>
                </a:lnTo>
                <a:cubicBezTo>
                  <a:pt x="17989" y="1105"/>
                  <a:pt x="17831" y="1058"/>
                  <a:pt x="17662" y="795"/>
                </a:cubicBezTo>
                <a:cubicBezTo>
                  <a:pt x="17488" y="525"/>
                  <a:pt x="17360" y="492"/>
                  <a:pt x="16785" y="568"/>
                </a:cubicBezTo>
                <a:cubicBezTo>
                  <a:pt x="16236" y="641"/>
                  <a:pt x="16079" y="611"/>
                  <a:pt x="15937" y="390"/>
                </a:cubicBezTo>
                <a:cubicBezTo>
                  <a:pt x="15841" y="241"/>
                  <a:pt x="15810" y="75"/>
                  <a:pt x="15870" y="25"/>
                </a:cubicBezTo>
                <a:cubicBezTo>
                  <a:pt x="15881" y="16"/>
                  <a:pt x="15655" y="8"/>
                  <a:pt x="15452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9" name="Shape 169"/>
          <p:cNvSpPr/>
          <p:nvPr/>
        </p:nvSpPr>
        <p:spPr>
          <a:xfrm>
            <a:off x="3101975" y="3501628"/>
            <a:ext cx="7029450" cy="5290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744" y="0"/>
                </a:moveTo>
                <a:lnTo>
                  <a:pt x="7923" y="2773"/>
                </a:lnTo>
                <a:lnTo>
                  <a:pt x="2895" y="2773"/>
                </a:lnTo>
                <a:lnTo>
                  <a:pt x="2895" y="4681"/>
                </a:lnTo>
                <a:lnTo>
                  <a:pt x="2398" y="4681"/>
                </a:lnTo>
                <a:lnTo>
                  <a:pt x="2398" y="19445"/>
                </a:lnTo>
                <a:lnTo>
                  <a:pt x="2895" y="19445"/>
                </a:lnTo>
                <a:lnTo>
                  <a:pt x="2895" y="21600"/>
                </a:lnTo>
                <a:lnTo>
                  <a:pt x="18705" y="21600"/>
                </a:lnTo>
                <a:lnTo>
                  <a:pt x="18705" y="19445"/>
                </a:lnTo>
                <a:lnTo>
                  <a:pt x="19190" y="19445"/>
                </a:lnTo>
                <a:lnTo>
                  <a:pt x="19190" y="4681"/>
                </a:lnTo>
                <a:lnTo>
                  <a:pt x="18705" y="4681"/>
                </a:lnTo>
                <a:lnTo>
                  <a:pt x="18705" y="2773"/>
                </a:lnTo>
                <a:lnTo>
                  <a:pt x="13677" y="2773"/>
                </a:lnTo>
                <a:lnTo>
                  <a:pt x="14856" y="0"/>
                </a:lnTo>
                <a:lnTo>
                  <a:pt x="6744" y="0"/>
                </a:lnTo>
                <a:close/>
                <a:moveTo>
                  <a:pt x="967" y="6033"/>
                </a:moveTo>
                <a:lnTo>
                  <a:pt x="967" y="6877"/>
                </a:lnTo>
                <a:lnTo>
                  <a:pt x="0" y="6877"/>
                </a:lnTo>
                <a:lnTo>
                  <a:pt x="0" y="7671"/>
                </a:lnTo>
                <a:lnTo>
                  <a:pt x="967" y="7671"/>
                </a:lnTo>
                <a:lnTo>
                  <a:pt x="967" y="8515"/>
                </a:lnTo>
                <a:lnTo>
                  <a:pt x="2095" y="7274"/>
                </a:lnTo>
                <a:lnTo>
                  <a:pt x="967" y="6033"/>
                </a:lnTo>
                <a:close/>
                <a:moveTo>
                  <a:pt x="20472" y="6033"/>
                </a:moveTo>
                <a:lnTo>
                  <a:pt x="20472" y="6877"/>
                </a:lnTo>
                <a:lnTo>
                  <a:pt x="19505" y="6877"/>
                </a:lnTo>
                <a:lnTo>
                  <a:pt x="19505" y="7671"/>
                </a:lnTo>
                <a:lnTo>
                  <a:pt x="20472" y="7671"/>
                </a:lnTo>
                <a:lnTo>
                  <a:pt x="20472" y="8515"/>
                </a:lnTo>
                <a:lnTo>
                  <a:pt x="21600" y="7274"/>
                </a:lnTo>
                <a:lnTo>
                  <a:pt x="20472" y="6033"/>
                </a:lnTo>
                <a:close/>
                <a:moveTo>
                  <a:pt x="967" y="10837"/>
                </a:moveTo>
                <a:lnTo>
                  <a:pt x="967" y="11682"/>
                </a:lnTo>
                <a:lnTo>
                  <a:pt x="0" y="11682"/>
                </a:lnTo>
                <a:lnTo>
                  <a:pt x="0" y="12475"/>
                </a:lnTo>
                <a:lnTo>
                  <a:pt x="967" y="12475"/>
                </a:lnTo>
                <a:lnTo>
                  <a:pt x="967" y="13320"/>
                </a:lnTo>
                <a:lnTo>
                  <a:pt x="2095" y="12078"/>
                </a:lnTo>
                <a:lnTo>
                  <a:pt x="967" y="10837"/>
                </a:lnTo>
                <a:close/>
                <a:moveTo>
                  <a:pt x="20472" y="10837"/>
                </a:moveTo>
                <a:lnTo>
                  <a:pt x="20472" y="11682"/>
                </a:lnTo>
                <a:lnTo>
                  <a:pt x="19505" y="11682"/>
                </a:lnTo>
                <a:lnTo>
                  <a:pt x="19505" y="12475"/>
                </a:lnTo>
                <a:lnTo>
                  <a:pt x="20472" y="12475"/>
                </a:lnTo>
                <a:lnTo>
                  <a:pt x="20472" y="13320"/>
                </a:lnTo>
                <a:lnTo>
                  <a:pt x="21600" y="12078"/>
                </a:lnTo>
                <a:lnTo>
                  <a:pt x="20472" y="10837"/>
                </a:lnTo>
                <a:close/>
                <a:moveTo>
                  <a:pt x="967" y="15642"/>
                </a:moveTo>
                <a:lnTo>
                  <a:pt x="967" y="16486"/>
                </a:lnTo>
                <a:lnTo>
                  <a:pt x="0" y="16486"/>
                </a:lnTo>
                <a:lnTo>
                  <a:pt x="0" y="17280"/>
                </a:lnTo>
                <a:lnTo>
                  <a:pt x="967" y="17280"/>
                </a:lnTo>
                <a:lnTo>
                  <a:pt x="967" y="18124"/>
                </a:lnTo>
                <a:lnTo>
                  <a:pt x="2095" y="16883"/>
                </a:lnTo>
                <a:lnTo>
                  <a:pt x="967" y="15642"/>
                </a:lnTo>
                <a:close/>
                <a:moveTo>
                  <a:pt x="20472" y="15642"/>
                </a:moveTo>
                <a:lnTo>
                  <a:pt x="20472" y="16486"/>
                </a:lnTo>
                <a:lnTo>
                  <a:pt x="19505" y="16486"/>
                </a:lnTo>
                <a:lnTo>
                  <a:pt x="19505" y="17280"/>
                </a:lnTo>
                <a:lnTo>
                  <a:pt x="20472" y="17280"/>
                </a:lnTo>
                <a:lnTo>
                  <a:pt x="20472" y="18124"/>
                </a:lnTo>
                <a:lnTo>
                  <a:pt x="21600" y="16883"/>
                </a:lnTo>
                <a:lnTo>
                  <a:pt x="20472" y="1564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5183587" y="5823175"/>
            <a:ext cx="286622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Aristo</a:t>
            </a:r>
          </a:p>
        </p:txBody>
      </p:sp>
      <p:sp>
        <p:nvSpPr>
          <p:cNvPr id="171" name="Shape 171"/>
          <p:cNvSpPr/>
          <p:nvPr/>
        </p:nvSpPr>
        <p:spPr>
          <a:xfrm>
            <a:off x="5162177" y="2177782"/>
            <a:ext cx="2909046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 b="1">
                <a:latin typeface="Helvetica"/>
                <a:ea typeface="Helvetica"/>
                <a:cs typeface="Helvetica"/>
                <a:sym typeface="Helvetica"/>
              </a:defRPr>
            </a:pPr>
            <a:r>
              <a:t>Artificial</a:t>
            </a:r>
          </a:p>
          <a:p>
            <a:pPr>
              <a:defRPr sz="4000" b="1">
                <a:latin typeface="Helvetica"/>
                <a:ea typeface="Helvetica"/>
                <a:cs typeface="Helvetica"/>
                <a:sym typeface="Helvetica"/>
              </a:defRPr>
            </a:pPr>
            <a:r>
              <a:t>Intelligence</a:t>
            </a:r>
          </a:p>
        </p:txBody>
      </p:sp>
      <p:pic>
        <p:nvPicPr>
          <p:cNvPr id="172" name="test-clip-art-cpa-school-test.png"/>
          <p:cNvPicPr>
            <a:picLocks noChangeAspect="1"/>
          </p:cNvPicPr>
          <p:nvPr/>
        </p:nvPicPr>
        <p:blipFill>
          <a:blip r:embed="rId4">
            <a:extLst/>
          </a:blip>
          <a:srcRect l="115" t="127" r="200" b="4771"/>
          <a:stretch>
            <a:fillRect/>
          </a:stretch>
        </p:blipFill>
        <p:spPr>
          <a:xfrm rot="20280000">
            <a:off x="10162732" y="5186736"/>
            <a:ext cx="2909095" cy="22817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9" extrusionOk="0">
                <a:moveTo>
                  <a:pt x="12194" y="0"/>
                </a:moveTo>
                <a:cubicBezTo>
                  <a:pt x="10943" y="22"/>
                  <a:pt x="10119" y="54"/>
                  <a:pt x="10096" y="101"/>
                </a:cubicBezTo>
                <a:cubicBezTo>
                  <a:pt x="10061" y="173"/>
                  <a:pt x="9840" y="229"/>
                  <a:pt x="9604" y="229"/>
                </a:cubicBezTo>
                <a:cubicBezTo>
                  <a:pt x="8771" y="229"/>
                  <a:pt x="5925" y="770"/>
                  <a:pt x="4889" y="1125"/>
                </a:cubicBezTo>
                <a:cubicBezTo>
                  <a:pt x="4514" y="1254"/>
                  <a:pt x="4443" y="1363"/>
                  <a:pt x="3837" y="2724"/>
                </a:cubicBezTo>
                <a:cubicBezTo>
                  <a:pt x="2101" y="6619"/>
                  <a:pt x="635" y="11726"/>
                  <a:pt x="277" y="15134"/>
                </a:cubicBezTo>
                <a:cubicBezTo>
                  <a:pt x="213" y="15740"/>
                  <a:pt x="119" y="16338"/>
                  <a:pt x="68" y="16462"/>
                </a:cubicBezTo>
                <a:cubicBezTo>
                  <a:pt x="40" y="16528"/>
                  <a:pt x="17" y="16996"/>
                  <a:pt x="0" y="17644"/>
                </a:cubicBezTo>
                <a:cubicBezTo>
                  <a:pt x="17" y="19470"/>
                  <a:pt x="43" y="20487"/>
                  <a:pt x="77" y="20513"/>
                </a:cubicBezTo>
                <a:cubicBezTo>
                  <a:pt x="133" y="20558"/>
                  <a:pt x="180" y="20728"/>
                  <a:pt x="180" y="20896"/>
                </a:cubicBezTo>
                <a:cubicBezTo>
                  <a:pt x="180" y="21064"/>
                  <a:pt x="206" y="21301"/>
                  <a:pt x="242" y="21418"/>
                </a:cubicBezTo>
                <a:cubicBezTo>
                  <a:pt x="281" y="21550"/>
                  <a:pt x="369" y="21600"/>
                  <a:pt x="471" y="21549"/>
                </a:cubicBezTo>
                <a:cubicBezTo>
                  <a:pt x="774" y="21398"/>
                  <a:pt x="3061" y="20726"/>
                  <a:pt x="4400" y="20397"/>
                </a:cubicBezTo>
                <a:cubicBezTo>
                  <a:pt x="6908" y="19781"/>
                  <a:pt x="8147" y="19621"/>
                  <a:pt x="10423" y="19613"/>
                </a:cubicBezTo>
                <a:lnTo>
                  <a:pt x="12580" y="19606"/>
                </a:lnTo>
                <a:lnTo>
                  <a:pt x="12609" y="18957"/>
                </a:lnTo>
                <a:cubicBezTo>
                  <a:pt x="12636" y="18388"/>
                  <a:pt x="12676" y="18288"/>
                  <a:pt x="12933" y="18131"/>
                </a:cubicBezTo>
                <a:cubicBezTo>
                  <a:pt x="13685" y="17674"/>
                  <a:pt x="17955" y="13040"/>
                  <a:pt x="20244" y="10197"/>
                </a:cubicBezTo>
                <a:lnTo>
                  <a:pt x="21600" y="8516"/>
                </a:lnTo>
                <a:cubicBezTo>
                  <a:pt x="21576" y="7891"/>
                  <a:pt x="21540" y="7663"/>
                  <a:pt x="21482" y="7552"/>
                </a:cubicBezTo>
                <a:cubicBezTo>
                  <a:pt x="21266" y="7132"/>
                  <a:pt x="19630" y="5588"/>
                  <a:pt x="19284" y="5477"/>
                </a:cubicBezTo>
                <a:cubicBezTo>
                  <a:pt x="18708" y="5293"/>
                  <a:pt x="18352" y="5607"/>
                  <a:pt x="17186" y="7334"/>
                </a:cubicBezTo>
                <a:cubicBezTo>
                  <a:pt x="15826" y="9348"/>
                  <a:pt x="13343" y="12806"/>
                  <a:pt x="13231" y="12842"/>
                </a:cubicBezTo>
                <a:cubicBezTo>
                  <a:pt x="12778" y="12986"/>
                  <a:pt x="13833" y="7871"/>
                  <a:pt x="14775" y="5361"/>
                </a:cubicBezTo>
                <a:cubicBezTo>
                  <a:pt x="15398" y="3701"/>
                  <a:pt x="15960" y="2651"/>
                  <a:pt x="16829" y="1512"/>
                </a:cubicBezTo>
                <a:lnTo>
                  <a:pt x="17584" y="525"/>
                </a:lnTo>
                <a:lnTo>
                  <a:pt x="16682" y="379"/>
                </a:lnTo>
                <a:cubicBezTo>
                  <a:pt x="16186" y="298"/>
                  <a:pt x="15592" y="229"/>
                  <a:pt x="15362" y="229"/>
                </a:cubicBezTo>
                <a:cubicBezTo>
                  <a:pt x="15131" y="229"/>
                  <a:pt x="14913" y="173"/>
                  <a:pt x="14878" y="101"/>
                </a:cubicBezTo>
                <a:cubicBezTo>
                  <a:pt x="14855" y="53"/>
                  <a:pt x="13805" y="22"/>
                  <a:pt x="12194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/>
        </p:nvSpPr>
        <p:spPr>
          <a:xfrm>
            <a:off x="701508" y="392379"/>
            <a:ext cx="11645878" cy="87646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744" y="0"/>
                </a:moveTo>
                <a:lnTo>
                  <a:pt x="7923" y="2773"/>
                </a:lnTo>
                <a:lnTo>
                  <a:pt x="2895" y="2773"/>
                </a:lnTo>
                <a:lnTo>
                  <a:pt x="2895" y="4681"/>
                </a:lnTo>
                <a:lnTo>
                  <a:pt x="2398" y="4681"/>
                </a:lnTo>
                <a:lnTo>
                  <a:pt x="2398" y="19445"/>
                </a:lnTo>
                <a:lnTo>
                  <a:pt x="2895" y="19445"/>
                </a:lnTo>
                <a:lnTo>
                  <a:pt x="2895" y="21600"/>
                </a:lnTo>
                <a:lnTo>
                  <a:pt x="18705" y="21600"/>
                </a:lnTo>
                <a:lnTo>
                  <a:pt x="18705" y="19445"/>
                </a:lnTo>
                <a:lnTo>
                  <a:pt x="19190" y="19445"/>
                </a:lnTo>
                <a:lnTo>
                  <a:pt x="19190" y="4681"/>
                </a:lnTo>
                <a:lnTo>
                  <a:pt x="18705" y="4681"/>
                </a:lnTo>
                <a:lnTo>
                  <a:pt x="18705" y="2773"/>
                </a:lnTo>
                <a:lnTo>
                  <a:pt x="13677" y="2773"/>
                </a:lnTo>
                <a:lnTo>
                  <a:pt x="14856" y="0"/>
                </a:lnTo>
                <a:lnTo>
                  <a:pt x="6744" y="0"/>
                </a:lnTo>
                <a:close/>
                <a:moveTo>
                  <a:pt x="967" y="6033"/>
                </a:moveTo>
                <a:lnTo>
                  <a:pt x="967" y="6877"/>
                </a:lnTo>
                <a:lnTo>
                  <a:pt x="0" y="6877"/>
                </a:lnTo>
                <a:lnTo>
                  <a:pt x="0" y="7671"/>
                </a:lnTo>
                <a:lnTo>
                  <a:pt x="967" y="7671"/>
                </a:lnTo>
                <a:lnTo>
                  <a:pt x="967" y="8515"/>
                </a:lnTo>
                <a:lnTo>
                  <a:pt x="2095" y="7274"/>
                </a:lnTo>
                <a:lnTo>
                  <a:pt x="967" y="6033"/>
                </a:lnTo>
                <a:close/>
                <a:moveTo>
                  <a:pt x="20472" y="6033"/>
                </a:moveTo>
                <a:lnTo>
                  <a:pt x="20472" y="6877"/>
                </a:lnTo>
                <a:lnTo>
                  <a:pt x="19505" y="6877"/>
                </a:lnTo>
                <a:lnTo>
                  <a:pt x="19505" y="7671"/>
                </a:lnTo>
                <a:lnTo>
                  <a:pt x="20472" y="7671"/>
                </a:lnTo>
                <a:lnTo>
                  <a:pt x="20472" y="8515"/>
                </a:lnTo>
                <a:lnTo>
                  <a:pt x="21600" y="7274"/>
                </a:lnTo>
                <a:lnTo>
                  <a:pt x="20472" y="6033"/>
                </a:lnTo>
                <a:close/>
                <a:moveTo>
                  <a:pt x="967" y="10837"/>
                </a:moveTo>
                <a:lnTo>
                  <a:pt x="967" y="11682"/>
                </a:lnTo>
                <a:lnTo>
                  <a:pt x="0" y="11682"/>
                </a:lnTo>
                <a:lnTo>
                  <a:pt x="0" y="12475"/>
                </a:lnTo>
                <a:lnTo>
                  <a:pt x="967" y="12475"/>
                </a:lnTo>
                <a:lnTo>
                  <a:pt x="967" y="13320"/>
                </a:lnTo>
                <a:lnTo>
                  <a:pt x="2095" y="12078"/>
                </a:lnTo>
                <a:lnTo>
                  <a:pt x="967" y="10837"/>
                </a:lnTo>
                <a:close/>
                <a:moveTo>
                  <a:pt x="20472" y="10837"/>
                </a:moveTo>
                <a:lnTo>
                  <a:pt x="20472" y="11682"/>
                </a:lnTo>
                <a:lnTo>
                  <a:pt x="19505" y="11682"/>
                </a:lnTo>
                <a:lnTo>
                  <a:pt x="19505" y="12475"/>
                </a:lnTo>
                <a:lnTo>
                  <a:pt x="20472" y="12475"/>
                </a:lnTo>
                <a:lnTo>
                  <a:pt x="20472" y="13320"/>
                </a:lnTo>
                <a:lnTo>
                  <a:pt x="21600" y="12078"/>
                </a:lnTo>
                <a:lnTo>
                  <a:pt x="20472" y="10837"/>
                </a:lnTo>
                <a:close/>
                <a:moveTo>
                  <a:pt x="967" y="15642"/>
                </a:moveTo>
                <a:lnTo>
                  <a:pt x="967" y="16486"/>
                </a:lnTo>
                <a:lnTo>
                  <a:pt x="0" y="16486"/>
                </a:lnTo>
                <a:lnTo>
                  <a:pt x="0" y="17280"/>
                </a:lnTo>
                <a:lnTo>
                  <a:pt x="967" y="17280"/>
                </a:lnTo>
                <a:lnTo>
                  <a:pt x="967" y="18124"/>
                </a:lnTo>
                <a:lnTo>
                  <a:pt x="2095" y="16883"/>
                </a:lnTo>
                <a:lnTo>
                  <a:pt x="967" y="15642"/>
                </a:lnTo>
                <a:close/>
                <a:moveTo>
                  <a:pt x="20472" y="15642"/>
                </a:moveTo>
                <a:lnTo>
                  <a:pt x="20472" y="16486"/>
                </a:lnTo>
                <a:lnTo>
                  <a:pt x="19505" y="16486"/>
                </a:lnTo>
                <a:lnTo>
                  <a:pt x="19505" y="17280"/>
                </a:lnTo>
                <a:lnTo>
                  <a:pt x="20472" y="17280"/>
                </a:lnTo>
                <a:lnTo>
                  <a:pt x="20472" y="18124"/>
                </a:lnTo>
                <a:lnTo>
                  <a:pt x="21600" y="16883"/>
                </a:lnTo>
                <a:lnTo>
                  <a:pt x="20472" y="1564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132010" y="1245950"/>
            <a:ext cx="1757895" cy="811527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11114895" y="717070"/>
            <a:ext cx="1757894" cy="811527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2620051" y="1875531"/>
            <a:ext cx="3857880" cy="699775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78" name="Shape 178"/>
          <p:cNvSpPr/>
          <p:nvPr/>
        </p:nvSpPr>
        <p:spPr>
          <a:xfrm>
            <a:off x="6646298" y="1875531"/>
            <a:ext cx="3857881" cy="699775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2787014" y="4147884"/>
            <a:ext cx="3523953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1.</a:t>
            </a:r>
            <a:br>
              <a:rPr dirty="0"/>
            </a:br>
            <a:r>
              <a:rPr dirty="0"/>
              <a:t>IMAGE</a:t>
            </a:r>
            <a:br>
              <a:rPr dirty="0"/>
            </a:br>
            <a:r>
              <a:rPr dirty="0"/>
              <a:t>RETRIEVAL</a:t>
            </a:r>
          </a:p>
        </p:txBody>
      </p:sp>
      <p:sp>
        <p:nvSpPr>
          <p:cNvPr id="180" name="Shape 180"/>
          <p:cNvSpPr/>
          <p:nvPr/>
        </p:nvSpPr>
        <p:spPr>
          <a:xfrm>
            <a:off x="6829570" y="4030449"/>
            <a:ext cx="3491340" cy="2687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2.</a:t>
            </a:r>
            <a:br>
              <a:rPr dirty="0"/>
            </a:br>
            <a:r>
              <a:rPr lang="en-US" sz="4000" dirty="0"/>
              <a:t>TEXT-BASED</a:t>
            </a:r>
          </a:p>
          <a:p>
            <a:pPr>
              <a:defRPr sz="48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000" dirty="0"/>
              <a:t>KNOWLEDGE</a:t>
            </a:r>
          </a:p>
          <a:p>
            <a:pPr>
              <a:defRPr sz="48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000" dirty="0"/>
              <a:t>EXTRACTION</a:t>
            </a:r>
            <a:endParaRPr sz="4000"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PDFFigures2.0</a:t>
            </a:r>
          </a:p>
        </p:txBody>
      </p:sp>
      <p:sp>
        <p:nvSpPr>
          <p:cNvPr id="183" name="Shape 18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Input: </a:t>
            </a:r>
            <a:r>
              <a:rPr dirty="0"/>
              <a:t>Scientific papers</a:t>
            </a:r>
            <a:br>
              <a:rPr dirty="0"/>
            </a:br>
            <a:br>
              <a:rPr dirty="0"/>
            </a:b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Step 1:</a:t>
            </a:r>
            <a:r>
              <a:rPr dirty="0"/>
              <a:t> Find the caption (keywords)</a:t>
            </a:r>
            <a:br>
              <a:rPr dirty="0"/>
            </a:br>
            <a:r>
              <a:rPr dirty="0"/>
              <a:t>                  </a:t>
            </a:r>
            <a:r>
              <a:rPr lang="en-US" dirty="0"/>
              <a:t>    </a:t>
            </a:r>
            <a:r>
              <a:rPr dirty="0"/>
              <a:t>Removing false positives (filters)</a:t>
            </a:r>
          </a:p>
          <a:p>
            <a:pPr marL="0" indent="0">
              <a:buSzTx/>
              <a:buNone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Step 2: </a:t>
            </a:r>
            <a:r>
              <a:rPr dirty="0"/>
              <a:t>Classify regions and text</a:t>
            </a:r>
          </a:p>
          <a:p>
            <a:pPr marL="0" indent="0"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Step 3: </a:t>
            </a:r>
            <a:r>
              <a:rPr b="0" dirty="0">
                <a:latin typeface="+mn-lt"/>
                <a:ea typeface="+mn-ea"/>
                <a:cs typeface="+mn-cs"/>
                <a:sym typeface="Helvetica Light"/>
              </a:rPr>
              <a:t>Assign captions with titles </a:t>
            </a:r>
            <a:br>
              <a:rPr b="0" dirty="0">
                <a:latin typeface="+mn-lt"/>
                <a:ea typeface="+mn-ea"/>
                <a:cs typeface="+mn-cs"/>
                <a:sym typeface="Helvetica Light"/>
              </a:rPr>
            </a:br>
            <a:r>
              <a:rPr b="0" dirty="0">
                <a:latin typeface="+mn-lt"/>
                <a:ea typeface="+mn-ea"/>
                <a:cs typeface="+mn-cs"/>
                <a:sym typeface="Helvetica Light"/>
              </a:rPr>
              <a:t>             through clustering</a:t>
            </a:r>
          </a:p>
        </p:txBody>
      </p:sp>
      <p:sp>
        <p:nvSpPr>
          <p:cNvPr id="184" name="Shape 184"/>
          <p:cNvSpPr/>
          <p:nvPr/>
        </p:nvSpPr>
        <p:spPr>
          <a:xfrm>
            <a:off x="2861126" y="5077134"/>
            <a:ext cx="521464" cy="298556"/>
          </a:xfrm>
          <a:prstGeom prst="rightArrow">
            <a:avLst>
              <a:gd name="adj1" fmla="val 32000"/>
              <a:gd name="adj2" fmla="val 91122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85" name="Shape 185"/>
          <p:cNvSpPr/>
          <p:nvPr/>
        </p:nvSpPr>
        <p:spPr>
          <a:xfrm>
            <a:off x="2830486" y="4965712"/>
            <a:ext cx="128229" cy="29855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PDFFigures2.0 (Result)</a:t>
            </a:r>
          </a:p>
        </p:txBody>
      </p:sp>
      <p:pic>
        <p:nvPicPr>
          <p:cNvPr id="188" name="Screen Shot 2017-02-18 at 15.04.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1936019"/>
            <a:ext cx="11099800" cy="73260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PDFFigures2.0</a:t>
            </a:r>
          </a:p>
        </p:txBody>
      </p:sp>
      <p:pic>
        <p:nvPicPr>
          <p:cNvPr id="191" name="Screen Shot 2017-02-18 at 15.08.5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74275" y="2254416"/>
            <a:ext cx="5256249" cy="6971968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hape 192"/>
          <p:cNvSpPr/>
          <p:nvPr/>
        </p:nvSpPr>
        <p:spPr>
          <a:xfrm>
            <a:off x="4183667" y="2385908"/>
            <a:ext cx="4358321" cy="3814822"/>
          </a:xfrm>
          <a:prstGeom prst="rect">
            <a:avLst/>
          </a:prstGeom>
          <a:ln w="63500">
            <a:solidFill>
              <a:schemeClr val="accent3">
                <a:hueOff val="-499813"/>
                <a:satOff val="-5228"/>
                <a:lumOff val="24899"/>
              </a:scheme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93" name="Shape 193"/>
          <p:cNvSpPr/>
          <p:nvPr/>
        </p:nvSpPr>
        <p:spPr>
          <a:xfrm>
            <a:off x="4246812" y="5341038"/>
            <a:ext cx="3356269" cy="849524"/>
          </a:xfrm>
          <a:prstGeom prst="rect">
            <a:avLst/>
          </a:prstGeom>
          <a:ln w="63500">
            <a:solidFill>
              <a:schemeClr val="accent5">
                <a:hueOff val="101205"/>
                <a:satOff val="-13598"/>
                <a:lumOff val="2387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4246812" y="6193101"/>
            <a:ext cx="4652698" cy="537059"/>
          </a:xfrm>
          <a:prstGeom prst="rect">
            <a:avLst/>
          </a:prstGeom>
          <a:ln w="63500">
            <a:solidFill>
              <a:schemeClr val="accent1">
                <a:hueOff val="-136794"/>
                <a:satOff val="-2150"/>
                <a:lumOff val="1569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195" name="Shape 195"/>
          <p:cNvSpPr/>
          <p:nvPr/>
        </p:nvSpPr>
        <p:spPr>
          <a:xfrm>
            <a:off x="4161479" y="7109996"/>
            <a:ext cx="4716197" cy="204709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An example (Cont’d)</a:t>
            </a:r>
          </a:p>
        </p:txBody>
      </p:sp>
      <p:pic>
        <p:nvPicPr>
          <p:cNvPr id="198" name="Screen Shot 2017-02-17 at 21.54.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1046" y="2674481"/>
            <a:ext cx="11762708" cy="6131838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Shape 199"/>
          <p:cNvSpPr/>
          <p:nvPr/>
        </p:nvSpPr>
        <p:spPr>
          <a:xfrm>
            <a:off x="8707185" y="8857972"/>
            <a:ext cx="3700959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http://aristo-demo.allenai.org</a:t>
            </a:r>
          </a:p>
        </p:txBody>
      </p:sp>
      <p:sp>
        <p:nvSpPr>
          <p:cNvPr id="200" name="Shape 200"/>
          <p:cNvSpPr/>
          <p:nvPr/>
        </p:nvSpPr>
        <p:spPr>
          <a:xfrm>
            <a:off x="880862" y="2929553"/>
            <a:ext cx="1254038" cy="1222110"/>
          </a:xfrm>
          <a:prstGeom prst="rect">
            <a:avLst/>
          </a:prstGeom>
          <a:ln w="63500">
            <a:solidFill>
              <a:schemeClr val="accent3">
                <a:hueOff val="-499813"/>
                <a:satOff val="-5228"/>
                <a:lumOff val="24899"/>
              </a:scheme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01" name="Shape 201"/>
          <p:cNvSpPr/>
          <p:nvPr/>
        </p:nvSpPr>
        <p:spPr>
          <a:xfrm>
            <a:off x="2029247" y="3661490"/>
            <a:ext cx="1151225" cy="1460760"/>
          </a:xfrm>
          <a:prstGeom prst="rect">
            <a:avLst/>
          </a:prstGeom>
          <a:ln w="63500">
            <a:solidFill>
              <a:schemeClr val="accent3">
                <a:hueOff val="-499813"/>
                <a:satOff val="-5228"/>
                <a:lumOff val="24899"/>
              </a:scheme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3674704" y="4271406"/>
            <a:ext cx="1151225" cy="850844"/>
          </a:xfrm>
          <a:prstGeom prst="rect">
            <a:avLst/>
          </a:prstGeom>
          <a:ln w="63500">
            <a:solidFill>
              <a:schemeClr val="accent3">
                <a:hueOff val="-499813"/>
                <a:satOff val="-5228"/>
                <a:lumOff val="24899"/>
              </a:scheme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03" name="Shape 203"/>
          <p:cNvSpPr/>
          <p:nvPr/>
        </p:nvSpPr>
        <p:spPr>
          <a:xfrm>
            <a:off x="5507625" y="4271406"/>
            <a:ext cx="1151225" cy="850844"/>
          </a:xfrm>
          <a:prstGeom prst="rect">
            <a:avLst/>
          </a:prstGeom>
          <a:ln w="63500">
            <a:solidFill>
              <a:schemeClr val="accent3">
                <a:hueOff val="-499813"/>
                <a:satOff val="-5228"/>
                <a:lumOff val="24899"/>
              </a:scheme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7471770" y="4175624"/>
            <a:ext cx="946260" cy="946626"/>
          </a:xfrm>
          <a:prstGeom prst="rect">
            <a:avLst/>
          </a:prstGeom>
          <a:ln w="63500">
            <a:solidFill>
              <a:schemeClr val="accent3">
                <a:hueOff val="-499813"/>
                <a:satOff val="-5228"/>
                <a:lumOff val="24899"/>
              </a:scheme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2106330" y="5224301"/>
            <a:ext cx="946260" cy="368301"/>
          </a:xfrm>
          <a:prstGeom prst="rect">
            <a:avLst/>
          </a:prstGeom>
          <a:ln w="63500">
            <a:solidFill>
              <a:schemeClr val="accent5">
                <a:hueOff val="101205"/>
                <a:satOff val="-13598"/>
                <a:lumOff val="2387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3564323" y="5224301"/>
            <a:ext cx="1371987" cy="368301"/>
          </a:xfrm>
          <a:prstGeom prst="rect">
            <a:avLst/>
          </a:prstGeom>
          <a:ln w="63500">
            <a:solidFill>
              <a:schemeClr val="accent5">
                <a:hueOff val="101205"/>
                <a:satOff val="-13598"/>
                <a:lumOff val="2387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5668810" y="5224301"/>
            <a:ext cx="828855" cy="368301"/>
          </a:xfrm>
          <a:prstGeom prst="rect">
            <a:avLst/>
          </a:prstGeom>
          <a:ln w="63500">
            <a:solidFill>
              <a:schemeClr val="accent5">
                <a:hueOff val="101205"/>
                <a:satOff val="-13598"/>
                <a:lumOff val="2387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7471770" y="5224301"/>
            <a:ext cx="946260" cy="368301"/>
          </a:xfrm>
          <a:prstGeom prst="rect">
            <a:avLst/>
          </a:prstGeom>
          <a:ln w="63500">
            <a:solidFill>
              <a:schemeClr val="accent5">
                <a:hueOff val="101205"/>
                <a:satOff val="-13598"/>
                <a:lumOff val="2387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1152156" y="3356457"/>
            <a:ext cx="711450" cy="368301"/>
          </a:xfrm>
          <a:prstGeom prst="rect">
            <a:avLst/>
          </a:prstGeom>
          <a:ln w="63500">
            <a:solidFill>
              <a:schemeClr val="accent5">
                <a:hueOff val="101205"/>
                <a:satOff val="-13598"/>
                <a:lumOff val="2387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2965106" y="4614277"/>
            <a:ext cx="828855" cy="368301"/>
          </a:xfrm>
          <a:prstGeom prst="rect">
            <a:avLst/>
          </a:prstGeom>
          <a:ln w="63500">
            <a:solidFill>
              <a:schemeClr val="accent5">
                <a:hueOff val="101205"/>
                <a:satOff val="-13598"/>
                <a:lumOff val="2387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4634748" y="4614277"/>
            <a:ext cx="828855" cy="368301"/>
          </a:xfrm>
          <a:prstGeom prst="rect">
            <a:avLst/>
          </a:prstGeom>
          <a:ln w="63500">
            <a:solidFill>
              <a:schemeClr val="accent5">
                <a:hueOff val="101205"/>
                <a:satOff val="-13598"/>
                <a:lumOff val="2387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6617640" y="4614277"/>
            <a:ext cx="828855" cy="368301"/>
          </a:xfrm>
          <a:prstGeom prst="rect">
            <a:avLst/>
          </a:prstGeom>
          <a:ln w="63500">
            <a:solidFill>
              <a:schemeClr val="accent5">
                <a:hueOff val="101205"/>
                <a:satOff val="-13598"/>
                <a:lumOff val="2387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213" name="Shape 213"/>
          <p:cNvSpPr/>
          <p:nvPr/>
        </p:nvSpPr>
        <p:spPr>
          <a:xfrm>
            <a:off x="730892" y="6303901"/>
            <a:ext cx="11543017" cy="2288457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>
            <a:noAutofit/>
          </a:bodyPr>
          <a:lstStyle>
            <a:lvl1pPr algn="l"/>
          </a:lstStyle>
          <a:p>
            <a:r>
              <a:rPr lang="en-US" sz="6000" dirty="0"/>
              <a:t>Text-based knowledge extraction</a:t>
            </a:r>
            <a:endParaRPr sz="6000" dirty="0"/>
          </a:p>
        </p:txBody>
      </p:sp>
      <p:sp>
        <p:nvSpPr>
          <p:cNvPr id="216" name="Shape 21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Input: 4</a:t>
            </a:r>
            <a:r>
              <a:rPr lang="en-US" b="1" baseline="30000" dirty="0">
                <a:latin typeface="Helvetica"/>
                <a:ea typeface="Helvetica"/>
                <a:cs typeface="Helvetica"/>
                <a:sym typeface="Helvetica"/>
              </a:rPr>
              <a:t>th</a:t>
            </a: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 grade text books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Step 1:</a:t>
            </a:r>
            <a:r>
              <a:rPr lang="en-US" dirty="0"/>
              <a:t> Match patterns with text to find relations 	between concepts</a:t>
            </a:r>
          </a:p>
          <a:p>
            <a:pPr marL="0" indent="0">
              <a:buSzTx/>
              <a:buNone/>
            </a:pP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Step 2: </a:t>
            </a:r>
            <a:r>
              <a:rPr lang="en-US" dirty="0"/>
              <a:t>Translate matched patterns (+ variants) to formal logic language</a:t>
            </a:r>
          </a:p>
          <a:p>
            <a:pPr marL="0" indent="0"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Step 3: Store knowledge as logical statements 	in knowledge base</a:t>
            </a:r>
          </a:p>
          <a:p>
            <a:pPr>
              <a:buSzTx/>
            </a:pP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1996: Deep Blue</a:t>
            </a:r>
          </a:p>
        </p:txBody>
      </p:sp>
      <p:pic>
        <p:nvPicPr>
          <p:cNvPr id="123" name="P1140402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5901" y="2822815"/>
            <a:ext cx="3721239" cy="4961651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hape 124"/>
          <p:cNvSpPr/>
          <p:nvPr/>
        </p:nvSpPr>
        <p:spPr>
          <a:xfrm>
            <a:off x="5670352" y="4795640"/>
            <a:ext cx="104546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r>
              <a:t>VS</a:t>
            </a:r>
          </a:p>
        </p:txBody>
      </p:sp>
      <p:pic>
        <p:nvPicPr>
          <p:cNvPr id="125" name="Garry-Kasparov-Benjamin-Chasteen_722220160613-3.jpg"/>
          <p:cNvPicPr>
            <a:picLocks noChangeAspect="1"/>
          </p:cNvPicPr>
          <p:nvPr/>
        </p:nvPicPr>
        <p:blipFill>
          <a:blip r:embed="rId3">
            <a:extLst/>
          </a:blip>
          <a:srcRect l="20730" r="18857"/>
          <a:stretch>
            <a:fillRect/>
          </a:stretch>
        </p:blipFill>
        <p:spPr>
          <a:xfrm>
            <a:off x="7709029" y="2776340"/>
            <a:ext cx="4579825" cy="50547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rPr lang="en-US" dirty="0"/>
              <a:t>Example</a:t>
            </a:r>
            <a:endParaRPr dirty="0"/>
          </a:p>
        </p:txBody>
      </p:sp>
      <p:sp>
        <p:nvSpPr>
          <p:cNvPr id="234" name="Shape 234"/>
          <p:cNvSpPr/>
          <p:nvPr/>
        </p:nvSpPr>
        <p:spPr>
          <a:xfrm>
            <a:off x="730892" y="6303901"/>
            <a:ext cx="11543017" cy="2288457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729983" y="4205791"/>
            <a:ext cx="9544833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3200" dirty="0"/>
              <a:t>("two objects"/?x "produce" "Mechanical energy") "when“ /CONDITION  </a:t>
            </a:r>
          </a:p>
          <a:p>
            <a:r>
              <a:rPr lang="en-US" sz="3200" dirty="0"/>
              <a:t>("two objects"/?x "move" "" [ "together" ]) </a:t>
            </a:r>
            <a:endParaRPr kumimoji="0" lang="nl-BE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647" y="2053362"/>
            <a:ext cx="1276150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endParaRPr lang="nl-BE" dirty="0"/>
          </a:p>
          <a:p>
            <a:r>
              <a:rPr lang="en-US" i="1" dirty="0"/>
              <a:t>“Mechanical energy is produced when two objects move together.” </a:t>
            </a:r>
            <a:endParaRPr lang="en-US" dirty="0"/>
          </a:p>
        </p:txBody>
      </p:sp>
      <p:sp>
        <p:nvSpPr>
          <p:cNvPr id="5" name="Arrow: Down 4"/>
          <p:cNvSpPr/>
          <p:nvPr/>
        </p:nvSpPr>
        <p:spPr>
          <a:xfrm>
            <a:off x="6220563" y="3329251"/>
            <a:ext cx="563672" cy="811238"/>
          </a:xfrm>
          <a:prstGeom prst="downArrow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2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9122" y="6948417"/>
            <a:ext cx="12466554" cy="18261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nl-BE" sz="2800" dirty="0" err="1"/>
              <a:t>forall</a:t>
            </a:r>
            <a:r>
              <a:rPr lang="nl-BE" sz="2800" dirty="0"/>
              <a:t> m, t, o </a:t>
            </a:r>
          </a:p>
          <a:p>
            <a:r>
              <a:rPr lang="en-US" sz="2800" dirty="0" err="1"/>
              <a:t>isa</a:t>
            </a:r>
            <a:r>
              <a:rPr lang="en-US" sz="2800" dirty="0"/>
              <a:t>(</a:t>
            </a:r>
            <a:r>
              <a:rPr lang="en-US" sz="2800" dirty="0" err="1"/>
              <a:t>m,"move</a:t>
            </a:r>
            <a:r>
              <a:rPr lang="en-US" sz="2800" dirty="0"/>
              <a:t>"), </a:t>
            </a:r>
            <a:r>
              <a:rPr lang="en-US" sz="2800" dirty="0" err="1"/>
              <a:t>isa</a:t>
            </a:r>
            <a:r>
              <a:rPr lang="en-US" sz="2800" dirty="0"/>
              <a:t>(</a:t>
            </a:r>
            <a:r>
              <a:rPr lang="en-US" sz="2800" dirty="0" err="1"/>
              <a:t>t,"together</a:t>
            </a:r>
            <a:r>
              <a:rPr lang="en-US" sz="2800" dirty="0"/>
              <a:t>"), </a:t>
            </a:r>
            <a:r>
              <a:rPr lang="en-US" sz="2800" dirty="0" err="1"/>
              <a:t>isa</a:t>
            </a:r>
            <a:r>
              <a:rPr lang="en-US" sz="2800" dirty="0"/>
              <a:t>(</a:t>
            </a:r>
            <a:r>
              <a:rPr lang="en-US" sz="2800" dirty="0" err="1"/>
              <a:t>o,"two</a:t>
            </a:r>
            <a:r>
              <a:rPr lang="en-US" sz="2800" dirty="0"/>
              <a:t> objects"), agent(</a:t>
            </a:r>
            <a:r>
              <a:rPr lang="en-US" sz="2800" dirty="0" err="1"/>
              <a:t>m,o</a:t>
            </a:r>
            <a:r>
              <a:rPr lang="en-US" sz="2800" dirty="0"/>
              <a:t>), </a:t>
            </a:r>
            <a:r>
              <a:rPr lang="en-US" sz="2800" dirty="0" err="1"/>
              <a:t>arg</a:t>
            </a:r>
            <a:r>
              <a:rPr lang="en-US" sz="2800" dirty="0"/>
              <a:t>(</a:t>
            </a:r>
            <a:r>
              <a:rPr lang="en-US" sz="2800" dirty="0" err="1"/>
              <a:t>m,t</a:t>
            </a:r>
            <a:r>
              <a:rPr lang="en-US" sz="2800" dirty="0"/>
              <a:t>) </a:t>
            </a:r>
          </a:p>
          <a:p>
            <a:r>
              <a:rPr lang="nl-BE" sz="2800" dirty="0"/>
              <a:t>-&gt; </a:t>
            </a:r>
            <a:r>
              <a:rPr lang="nl-BE" sz="2800" dirty="0" err="1"/>
              <a:t>exists</a:t>
            </a:r>
            <a:r>
              <a:rPr lang="nl-BE" sz="2800" dirty="0"/>
              <a:t> p, e </a:t>
            </a:r>
          </a:p>
          <a:p>
            <a:r>
              <a:rPr lang="nl-BE" sz="2800" dirty="0" err="1"/>
              <a:t>isa</a:t>
            </a:r>
            <a:r>
              <a:rPr lang="nl-BE" sz="2800" dirty="0"/>
              <a:t>(</a:t>
            </a:r>
            <a:r>
              <a:rPr lang="nl-BE" sz="2800" dirty="0" err="1"/>
              <a:t>p,"produce</a:t>
            </a:r>
            <a:r>
              <a:rPr lang="nl-BE" sz="2800" dirty="0"/>
              <a:t>"),</a:t>
            </a:r>
            <a:r>
              <a:rPr lang="nl-BE" sz="2800" dirty="0" err="1"/>
              <a:t>isa</a:t>
            </a:r>
            <a:r>
              <a:rPr lang="nl-BE" sz="2800" dirty="0"/>
              <a:t>(e,"</a:t>
            </a:r>
            <a:r>
              <a:rPr lang="nl-BE" sz="2800" dirty="0" err="1"/>
              <a:t>Mechanical</a:t>
            </a:r>
            <a:r>
              <a:rPr lang="nl-BE" sz="2800" dirty="0"/>
              <a:t> energy"), agent(</a:t>
            </a:r>
            <a:r>
              <a:rPr lang="nl-BE" sz="2800" dirty="0" err="1"/>
              <a:t>p,o</a:t>
            </a:r>
            <a:r>
              <a:rPr lang="nl-BE" sz="2800" dirty="0"/>
              <a:t>), object(</a:t>
            </a:r>
            <a:r>
              <a:rPr lang="nl-BE" sz="2800" dirty="0" err="1"/>
              <a:t>p,e</a:t>
            </a:r>
            <a:r>
              <a:rPr lang="nl-BE" sz="2800" dirty="0"/>
              <a:t>), </a:t>
            </a:r>
            <a:r>
              <a:rPr lang="nl-BE" sz="2800" dirty="0" err="1"/>
              <a:t>condition</a:t>
            </a:r>
            <a:r>
              <a:rPr lang="nl-BE" sz="2800" dirty="0"/>
              <a:t>(</a:t>
            </a:r>
            <a:r>
              <a:rPr lang="nl-BE" sz="2800" dirty="0" err="1"/>
              <a:t>p,m</a:t>
            </a:r>
            <a:r>
              <a:rPr lang="nl-BE" sz="2800" dirty="0"/>
              <a:t>). </a:t>
            </a:r>
            <a:endParaRPr lang="nl-BE" sz="2800" dirty="0"/>
          </a:p>
        </p:txBody>
      </p:sp>
      <p:sp>
        <p:nvSpPr>
          <p:cNvPr id="24" name="Arrow: Down 23"/>
          <p:cNvSpPr/>
          <p:nvPr/>
        </p:nvSpPr>
        <p:spPr>
          <a:xfrm>
            <a:off x="6220563" y="5808925"/>
            <a:ext cx="563672" cy="811238"/>
          </a:xfrm>
          <a:prstGeom prst="downArrow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2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</p:spPr>
        <p:txBody>
          <a:bodyPr/>
          <a:lstStyle/>
          <a:p>
            <a:r>
              <a:rPr lang="en-US" dirty="0"/>
              <a:t>Answering questions</a:t>
            </a:r>
            <a:endParaRPr lang="nl-BE" dirty="0"/>
          </a:p>
        </p:txBody>
      </p:sp>
      <p:sp>
        <p:nvSpPr>
          <p:cNvPr id="6" name="Arrow: Down 5"/>
          <p:cNvSpPr/>
          <p:nvPr/>
        </p:nvSpPr>
        <p:spPr>
          <a:xfrm rot="2585617">
            <a:off x="4096013" y="2399441"/>
            <a:ext cx="676406" cy="2935614"/>
          </a:xfrm>
          <a:prstGeom prst="downArrow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2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20426" y="6373684"/>
            <a:ext cx="3122650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What is the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correct answer?</a:t>
            </a:r>
            <a:endParaRPr kumimoji="0" lang="nl-BE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34119" y="5329373"/>
            <a:ext cx="415178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1</a:t>
            </a:r>
            <a:endParaRPr kumimoji="0" lang="nl-BE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Oval 8"/>
          <p:cNvSpPr/>
          <p:nvPr/>
        </p:nvSpPr>
        <p:spPr>
          <a:xfrm>
            <a:off x="2204581" y="5336085"/>
            <a:ext cx="864296" cy="874761"/>
          </a:xfrm>
          <a:prstGeom prst="ellipse">
            <a:avLst/>
          </a:prstGeom>
          <a:noFill/>
          <a:ln w="762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2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0769" y="6413350"/>
            <a:ext cx="4086054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What is the meaning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of the question?</a:t>
            </a:r>
            <a:endParaRPr kumimoji="0" lang="nl-BE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674160" y="5321497"/>
            <a:ext cx="415178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/>
              <a:t>2</a:t>
            </a:r>
            <a:endParaRPr kumimoji="0" lang="nl-BE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9449601" y="5343987"/>
            <a:ext cx="864296" cy="874761"/>
          </a:xfrm>
          <a:prstGeom prst="ellipse">
            <a:avLst/>
          </a:prstGeom>
          <a:noFill/>
          <a:ln w="762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2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5" name="Arrow: Down 14"/>
          <p:cNvSpPr/>
          <p:nvPr/>
        </p:nvSpPr>
        <p:spPr>
          <a:xfrm rot="16200000">
            <a:off x="5921036" y="4413292"/>
            <a:ext cx="676406" cy="2935614"/>
          </a:xfrm>
          <a:prstGeom prst="downArrow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2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72957999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hangingPunct="0"/>
            <a:r>
              <a:rPr lang="en-US" dirty="0"/>
              <a:t>1) What is the meaning </a:t>
            </a:r>
            <a:br>
              <a:rPr lang="en-US" dirty="0"/>
            </a:br>
            <a:r>
              <a:rPr lang="en-US" dirty="0"/>
              <a:t>of the question?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question == A query for some piece of data</a:t>
            </a:r>
          </a:p>
          <a:p>
            <a:r>
              <a:rPr lang="en-US" dirty="0"/>
              <a:t>Goal: Construct a logical query that matches the question</a:t>
            </a:r>
          </a:p>
          <a:p>
            <a:r>
              <a:rPr lang="en-US" dirty="0"/>
              <a:t>One approach: Attempt to reconstruct the question from possibly logical queries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3292636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the model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67" y="2212584"/>
            <a:ext cx="6762750" cy="1924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163" y="4299472"/>
            <a:ext cx="6334125" cy="5257800"/>
          </a:xfrm>
          <a:prstGeom prst="rect">
            <a:avLst/>
          </a:prstGeom>
        </p:spPr>
      </p:pic>
      <p:sp>
        <p:nvSpPr>
          <p:cNvPr id="7" name="Arrow: Bent-Up 6"/>
          <p:cNvSpPr/>
          <p:nvPr/>
        </p:nvSpPr>
        <p:spPr>
          <a:xfrm rot="5400000">
            <a:off x="4697261" y="4629673"/>
            <a:ext cx="1640909" cy="1290181"/>
          </a:xfrm>
          <a:prstGeom prst="bentUpArrow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2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136688463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the model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196" y="2892011"/>
            <a:ext cx="7427713" cy="4748866"/>
          </a:xfrm>
          <a:prstGeom prst="rect">
            <a:avLst/>
          </a:prstGeom>
        </p:spPr>
      </p:pic>
      <p:sp>
        <p:nvSpPr>
          <p:cNvPr id="5" name="Arrow: Down 4"/>
          <p:cNvSpPr/>
          <p:nvPr/>
        </p:nvSpPr>
        <p:spPr>
          <a:xfrm rot="10800000">
            <a:off x="10108504" y="2892011"/>
            <a:ext cx="601248" cy="4748866"/>
          </a:xfrm>
          <a:prstGeom prst="downArrow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2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7331143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hangingPunct="0"/>
            <a:r>
              <a:rPr lang="en-US" dirty="0"/>
              <a:t>2) What is the correct answer?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853846"/>
            <a:ext cx="11099800" cy="6286500"/>
          </a:xfrm>
        </p:spPr>
        <p:txBody>
          <a:bodyPr>
            <a:normAutofit fontScale="92500"/>
          </a:bodyPr>
          <a:lstStyle/>
          <a:p>
            <a:pPr marL="0" indent="0">
              <a:buSzTx/>
              <a:buNone/>
            </a:pP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Input: A multiple-choice question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Step 1:</a:t>
            </a:r>
            <a:r>
              <a:rPr lang="en-US" dirty="0"/>
              <a:t> </a:t>
            </a:r>
            <a:r>
              <a:rPr lang="en-US" dirty="0" err="1"/>
              <a:t>Analyse</a:t>
            </a:r>
            <a:r>
              <a:rPr lang="en-US" dirty="0"/>
              <a:t> the question and find important concepts</a:t>
            </a:r>
          </a:p>
          <a:p>
            <a:pPr marL="0" indent="0">
              <a:buSzTx/>
              <a:buNone/>
            </a:pP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Step 2: </a:t>
            </a:r>
            <a:r>
              <a:rPr lang="en-US" dirty="0"/>
              <a:t>Add background knowledge from knowledge base to form a graph</a:t>
            </a:r>
          </a:p>
          <a:p>
            <a:pPr marL="0" indent="0">
              <a:buSzTx/>
              <a:buNone/>
            </a:pP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Step 3: </a:t>
            </a:r>
            <a:r>
              <a:rPr lang="en-US" dirty="0"/>
              <a:t>Add option and prune graph</a:t>
            </a:r>
          </a:p>
          <a:p>
            <a:pPr marL="0" indent="0">
              <a:buSzTx/>
              <a:buNone/>
            </a:pP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Step 4: </a:t>
            </a:r>
            <a:r>
              <a:rPr lang="en-US" dirty="0"/>
              <a:t>Score option based on cohesion within knowledge graph</a:t>
            </a:r>
          </a:p>
        </p:txBody>
      </p:sp>
    </p:spTree>
    <p:extLst>
      <p:ext uri="{BB962C8B-B14F-4D97-AF65-F5344CB8AC3E}">
        <p14:creationId xmlns:p14="http://schemas.microsoft.com/office/powerpoint/2010/main" val="1591448883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8015" y="127760"/>
            <a:ext cx="5785881" cy="962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56793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>
            <a:spLocks noGrp="1"/>
          </p:cNvSpPr>
          <p:nvPr>
            <p:ph type="body" idx="14"/>
          </p:nvPr>
        </p:nvSpPr>
        <p:spPr>
          <a:xfrm>
            <a:off x="1270000" y="4140199"/>
            <a:ext cx="10464800" cy="939801"/>
          </a:xfrm>
          <a:prstGeom prst="rect">
            <a:avLst/>
          </a:prstGeom>
        </p:spPr>
        <p:txBody>
          <a:bodyPr/>
          <a:lstStyle>
            <a:lvl1pPr>
              <a:defRPr sz="55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DEMO</a:t>
            </a:r>
          </a:p>
        </p:txBody>
      </p:sp>
      <p:sp>
        <p:nvSpPr>
          <p:cNvPr id="237" name="Shape 237"/>
          <p:cNvSpPr/>
          <p:nvPr/>
        </p:nvSpPr>
        <p:spPr>
          <a:xfrm>
            <a:off x="3510711" y="6573334"/>
            <a:ext cx="598337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http://aristo-demo.allenai.org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2016: AlphaGo</a:t>
            </a:r>
          </a:p>
        </p:txBody>
      </p:sp>
      <p:pic>
        <p:nvPicPr>
          <p:cNvPr id="128" name="youtu.be-qUAmTYHEyM8+(7)-140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1521" y="1886482"/>
            <a:ext cx="13227842" cy="7445387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Shape 129"/>
          <p:cNvSpPr/>
          <p:nvPr/>
        </p:nvSpPr>
        <p:spPr>
          <a:xfrm>
            <a:off x="1452185" y="9232899"/>
            <a:ext cx="11412678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r>
              <a:t>https://www.engadget.com/2016/03/12/watch-alphago-vs-lee-sedol-round-3-live-right-now/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/>
          </p:cNvSpPr>
          <p:nvPr>
            <p:ph type="body" idx="14"/>
          </p:nvPr>
        </p:nvSpPr>
        <p:spPr>
          <a:xfrm>
            <a:off x="1270000" y="3721100"/>
            <a:ext cx="10464800" cy="1778001"/>
          </a:xfrm>
          <a:prstGeom prst="rect">
            <a:avLst/>
          </a:prstGeom>
        </p:spPr>
        <p:txBody>
          <a:bodyPr/>
          <a:lstStyle/>
          <a:p>
            <a:pPr>
              <a:defRPr sz="5500"/>
            </a:pPr>
            <a:r>
              <a:t>Are these computers </a:t>
            </a:r>
          </a:p>
          <a:p>
            <a:pPr>
              <a:defRPr sz="5500"/>
            </a:pPr>
            <a:r>
              <a:t>smarter than humans?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/>
          </p:cNvSpPr>
          <p:nvPr>
            <p:ph type="body" idx="14"/>
          </p:nvPr>
        </p:nvSpPr>
        <p:spPr>
          <a:xfrm>
            <a:off x="1270000" y="3721094"/>
            <a:ext cx="10464800" cy="1778012"/>
          </a:xfrm>
          <a:prstGeom prst="rect">
            <a:avLst/>
          </a:prstGeom>
        </p:spPr>
        <p:txBody>
          <a:bodyPr/>
          <a:lstStyle/>
          <a:p>
            <a:pPr>
              <a:defRPr sz="5500"/>
            </a:pPr>
            <a:r>
              <a:t>Are these computers </a:t>
            </a:r>
          </a:p>
          <a:p>
            <a:pPr>
              <a:defRPr sz="55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INTELLIGENT</a:t>
            </a:r>
            <a:r>
              <a:t>?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Turing test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sz="half" idx="1"/>
          </p:nvPr>
        </p:nvSpPr>
        <p:spPr>
          <a:xfrm>
            <a:off x="952500" y="2590800"/>
            <a:ext cx="5495793" cy="62865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Inventor:</a:t>
            </a:r>
            <a:r>
              <a:t> Alan Turing</a:t>
            </a:r>
          </a:p>
          <a:p>
            <a:pPr marL="0" indent="0">
              <a:buSzTx/>
              <a:buNone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Year:</a:t>
            </a:r>
            <a:r>
              <a:t> 1950</a:t>
            </a:r>
          </a:p>
          <a:p>
            <a:pPr marL="0" indent="0">
              <a:buSzTx/>
              <a:buNone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Test:</a:t>
            </a:r>
            <a:r>
              <a:t> Convince a human that it is chatting with another human instead of a computer</a:t>
            </a:r>
          </a:p>
        </p:txBody>
      </p:sp>
      <p:pic>
        <p:nvPicPr>
          <p:cNvPr id="137" name="turing_tes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18845" y="2350702"/>
            <a:ext cx="5495794" cy="6766696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hape 138"/>
          <p:cNvSpPr/>
          <p:nvPr/>
        </p:nvSpPr>
        <p:spPr>
          <a:xfrm>
            <a:off x="9549803" y="9145214"/>
            <a:ext cx="2816379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r>
              <a:t>https://xkcd.com/329/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body" idx="14"/>
          </p:nvPr>
        </p:nvSpPr>
        <p:spPr>
          <a:xfrm>
            <a:off x="1270000" y="3302000"/>
            <a:ext cx="10464800" cy="2616201"/>
          </a:xfrm>
          <a:prstGeom prst="rect">
            <a:avLst/>
          </a:prstGeom>
        </p:spPr>
        <p:txBody>
          <a:bodyPr/>
          <a:lstStyle/>
          <a:p>
            <a:pPr>
              <a:defRPr sz="5500"/>
            </a:pPr>
            <a:r>
              <a:t>If a computer can </a:t>
            </a:r>
          </a:p>
          <a:p>
            <a:pPr>
              <a:defRPr sz="5500"/>
            </a:pPr>
            <a:r>
              <a:t>solve the Turing test, </a:t>
            </a:r>
          </a:p>
          <a:p>
            <a:pPr>
              <a:defRPr sz="5500"/>
            </a:pPr>
            <a:r>
              <a:t>is it truly intelligent?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body" idx="14"/>
          </p:nvPr>
        </p:nvSpPr>
        <p:spPr>
          <a:xfrm>
            <a:off x="1270000" y="3302000"/>
            <a:ext cx="10464800" cy="2616201"/>
          </a:xfrm>
          <a:prstGeom prst="rect">
            <a:avLst/>
          </a:prstGeom>
        </p:spPr>
        <p:txBody>
          <a:bodyPr/>
          <a:lstStyle/>
          <a:p>
            <a:pPr>
              <a:defRPr sz="5500"/>
            </a:pPr>
            <a:r>
              <a:t>If a computer can </a:t>
            </a:r>
          </a:p>
          <a:p>
            <a:pPr>
              <a:defRPr sz="5500"/>
            </a:pPr>
            <a:r>
              <a:t>solve the Turing test, </a:t>
            </a:r>
          </a:p>
          <a:p>
            <a:pPr>
              <a:defRPr sz="5500"/>
            </a:pPr>
            <a:r>
              <a:t>is it truly intelligent?</a:t>
            </a:r>
          </a:p>
        </p:txBody>
      </p:sp>
      <p:sp>
        <p:nvSpPr>
          <p:cNvPr id="143" name="Shape 143"/>
          <p:cNvSpPr/>
          <p:nvPr/>
        </p:nvSpPr>
        <p:spPr>
          <a:xfrm>
            <a:off x="1270000" y="6797961"/>
            <a:ext cx="1046480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/>
            </a:lvl1pPr>
          </a:lstStyle>
          <a:p>
            <a:r>
              <a:t>No.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xfrm>
            <a:off x="952500" y="431540"/>
            <a:ext cx="11099800" cy="152426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An example</a:t>
            </a:r>
          </a:p>
        </p:txBody>
      </p:sp>
      <p:pic>
        <p:nvPicPr>
          <p:cNvPr id="146" name="Screen Shot 2017-02-17 at 21.54.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1046" y="2674481"/>
            <a:ext cx="11762708" cy="6131838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hape 147"/>
          <p:cNvSpPr/>
          <p:nvPr/>
        </p:nvSpPr>
        <p:spPr>
          <a:xfrm>
            <a:off x="8707185" y="8857972"/>
            <a:ext cx="3700959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http://aristo-demo.allenai.org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403</Words>
  <Application>Microsoft Office PowerPoint</Application>
  <PresentationFormat>Custom</PresentationFormat>
  <Paragraphs>97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Helvetica</vt:lpstr>
      <vt:lpstr>Helvetica Light</vt:lpstr>
      <vt:lpstr>Helvetica Neue</vt:lpstr>
      <vt:lpstr>Black</vt:lpstr>
      <vt:lpstr>Aristo: Allen  AI Challenge</vt:lpstr>
      <vt:lpstr>1996: Deep Blue</vt:lpstr>
      <vt:lpstr>2016: AlphaGo</vt:lpstr>
      <vt:lpstr>PowerPoint Presentation</vt:lpstr>
      <vt:lpstr>PowerPoint Presentation</vt:lpstr>
      <vt:lpstr>Turing test</vt:lpstr>
      <vt:lpstr>PowerPoint Presentation</vt:lpstr>
      <vt:lpstr>PowerPoint Presentation</vt:lpstr>
      <vt:lpstr>An example</vt:lpstr>
      <vt:lpstr>An example</vt:lpstr>
      <vt:lpstr>New pillars</vt:lpstr>
      <vt:lpstr>Why 4th grade tests?</vt:lpstr>
      <vt:lpstr>Tackling the problem</vt:lpstr>
      <vt:lpstr>PowerPoint Presentation</vt:lpstr>
      <vt:lpstr>PDFFigures2.0</vt:lpstr>
      <vt:lpstr>PDFFigures2.0 (Result)</vt:lpstr>
      <vt:lpstr>PDFFigures2.0</vt:lpstr>
      <vt:lpstr>An example (Cont’d)</vt:lpstr>
      <vt:lpstr>Text-based knowledge extraction</vt:lpstr>
      <vt:lpstr>Example</vt:lpstr>
      <vt:lpstr>Answering questions</vt:lpstr>
      <vt:lpstr>1) What is the meaning  of the question?</vt:lpstr>
      <vt:lpstr>Training the model</vt:lpstr>
      <vt:lpstr>Applying the model</vt:lpstr>
      <vt:lpstr>2) What is the correct answer?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Aristo: Allen  AI Challenge</dc:title>
  <cp:lastModifiedBy>Jorik De Waen</cp:lastModifiedBy>
  <cp:revision>5</cp:revision>
  <dcterms:modified xsi:type="dcterms:W3CDTF">2017-02-26T17:20:34Z</dcterms:modified>
</cp:coreProperties>
</file>